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0E025-D697-423C-8972-989A41C2B6A6}" v="83" dt="2022-10-13T10:49:26.105"/>
    <p1510:client id="{53627BA6-A82B-4534-A775-B0B72F669E3B}" v="18" dt="2021-10-11T08:23:53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9612" autoAdjust="0"/>
  </p:normalViewPr>
  <p:slideViewPr>
    <p:cSldViewPr snapToGrid="0">
      <p:cViewPr varScale="1">
        <p:scale>
          <a:sx n="81" d="100"/>
          <a:sy n="81" d="100"/>
        </p:scale>
        <p:origin x="12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3746-8541-4C3E-9B49-915FBE27ACE0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EF8C4-9269-4638-84ED-D1CEB1DDC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03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General: Tesco Grant – wellbeing and outdoor learning </a:t>
            </a:r>
            <a:r>
              <a:rPr lang="en-GB"/>
              <a:t>for Foundation area </a:t>
            </a:r>
            <a:endParaRPr lang="en-GB" dirty="0"/>
          </a:p>
          <a:p>
            <a:endParaRPr lang="en-GB" dirty="0"/>
          </a:p>
          <a:p>
            <a:r>
              <a:rPr lang="en-GB" dirty="0"/>
              <a:t>Other includes:</a:t>
            </a:r>
          </a:p>
          <a:p>
            <a:r>
              <a:rPr lang="en-GB" dirty="0"/>
              <a:t>Pub Night (£120)</a:t>
            </a:r>
          </a:p>
          <a:p>
            <a:r>
              <a:rPr lang="en-GB" dirty="0"/>
              <a:t>Amazon Smile (63)</a:t>
            </a:r>
          </a:p>
          <a:p>
            <a:r>
              <a:rPr lang="en-GB" dirty="0"/>
              <a:t>Label commission (16)</a:t>
            </a:r>
          </a:p>
          <a:p>
            <a:r>
              <a:rPr lang="en-GB" dirty="0"/>
              <a:t>Interest (2)</a:t>
            </a:r>
          </a:p>
          <a:p>
            <a:r>
              <a:rPr lang="en-GB" dirty="0"/>
              <a:t>5p challenge (121)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9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Admin includes – </a:t>
            </a:r>
            <a:r>
              <a:rPr lang="en-GB" dirty="0" err="1"/>
              <a:t>parentkind</a:t>
            </a:r>
            <a:r>
              <a:rPr lang="en-GB" dirty="0"/>
              <a:t> subs and ins</a:t>
            </a:r>
          </a:p>
          <a:p>
            <a:r>
              <a:rPr lang="en-GB" dirty="0"/>
              <a:t>General – gazebo and teacher gifts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20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Books includes first news subs </a:t>
            </a:r>
          </a:p>
          <a:p>
            <a:r>
              <a:rPr lang="en-GB" dirty="0"/>
              <a:t>School project mainly shelves </a:t>
            </a:r>
          </a:p>
          <a:p>
            <a:r>
              <a:rPr lang="en-GB" dirty="0"/>
              <a:t>Year group allocations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62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Commitment </a:t>
            </a:r>
            <a:r>
              <a:rPr lang="en-GB" dirty="0"/>
              <a:t>each year so we need to make sure we raise more than this in order to support the schools ambitions of a sensory garden, continuation of forest school, a new library revamp and other big ticket expenses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442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3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57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0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0984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77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20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81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8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78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7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89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10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9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7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4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3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A7EA-C4D6-407F-9276-069B7878C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Brookhurst School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933C5-8E1D-4ED3-8AC1-9CDD5627D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619708" cy="871042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Treasurer Report for Academic Year 21/22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54CEFAD-9558-49A7-86E4-3EA42FF4F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66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933328" cy="13208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Summary of accounts - Academic Year 21/22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B5568-65A4-4891-A5D0-AE10D74D6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24" y="1998030"/>
            <a:ext cx="9279466" cy="725543"/>
          </a:xfrm>
        </p:spPr>
        <p:txBody>
          <a:bodyPr>
            <a:normAutofit/>
          </a:bodyPr>
          <a:lstStyle/>
          <a:p>
            <a:r>
              <a:rPr lang="en-GB" sz="3200" dirty="0"/>
              <a:t>Opening balance 						£15,622.28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EE1304-741F-46E2-BCA7-CCD3138B099C}"/>
              </a:ext>
            </a:extLst>
          </p:cNvPr>
          <p:cNvSpPr txBox="1">
            <a:spLocks/>
          </p:cNvSpPr>
          <p:nvPr/>
        </p:nvSpPr>
        <p:spPr>
          <a:xfrm>
            <a:off x="1069725" y="2723573"/>
            <a:ext cx="9279466" cy="16655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2400" dirty="0"/>
              <a:t>Income in the year of 20/21					£23,121.10</a:t>
            </a:r>
          </a:p>
          <a:p>
            <a:pPr marL="457200" lvl="1" indent="0">
              <a:buNone/>
            </a:pPr>
            <a:endParaRPr lang="en-GB" sz="2400" dirty="0"/>
          </a:p>
          <a:p>
            <a:pPr lvl="1"/>
            <a:r>
              <a:rPr lang="en-GB" sz="2400" dirty="0"/>
              <a:t>Costs incurred to support activities 	 	       £933.23</a:t>
            </a:r>
          </a:p>
          <a:p>
            <a:pPr lvl="1"/>
            <a:r>
              <a:rPr lang="en-GB" sz="2400" dirty="0"/>
              <a:t>Funds spent to support our objectives           £18,681.92</a:t>
            </a:r>
          </a:p>
          <a:p>
            <a:pPr lvl="1"/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37DA15-1DA0-417F-8F51-D14BCD964A2F}"/>
              </a:ext>
            </a:extLst>
          </p:cNvPr>
          <p:cNvSpPr txBox="1">
            <a:spLocks/>
          </p:cNvSpPr>
          <p:nvPr/>
        </p:nvSpPr>
        <p:spPr>
          <a:xfrm>
            <a:off x="1064066" y="4419600"/>
            <a:ext cx="9279466" cy="956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Closing Balance 					    £19,128.23</a:t>
            </a: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E8BA1E-E155-4EA3-B055-6E3EE7594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1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Money raised and breakdown by event</a:t>
            </a: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00F0679-799A-4CB4-9910-A1558EA6CD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1D463C-673F-668B-EEFD-80E0712E2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14973"/>
              </p:ext>
            </p:extLst>
          </p:nvPr>
        </p:nvGraphicFramePr>
        <p:xfrm>
          <a:off x="756056" y="1493182"/>
          <a:ext cx="4529640" cy="52015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291322">
                  <a:extLst>
                    <a:ext uri="{9D8B030D-6E8A-4147-A177-3AD203B41FA5}">
                      <a16:colId xmlns:a16="http://schemas.microsoft.com/office/drawing/2014/main" val="2998923243"/>
                    </a:ext>
                  </a:extLst>
                </a:gridCol>
                <a:gridCol w="1238318">
                  <a:extLst>
                    <a:ext uri="{9D8B030D-6E8A-4147-A177-3AD203B41FA5}">
                      <a16:colId xmlns:a16="http://schemas.microsoft.com/office/drawing/2014/main" val="3506306370"/>
                    </a:ext>
                  </a:extLst>
                </a:gridCol>
              </a:tblGrid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Event/Activity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Raised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86874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Fireworks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11,873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26180110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Summer Fare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4,383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79519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BH Boost Donations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1,189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48854825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Quiz night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1,097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73902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Bounceathon donations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990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1979080387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Ice Lolly Friday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762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053888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Christmas Cards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487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133152891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Easy Fundraising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726956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Disco events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396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3349713026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Uniform sales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076427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Hot Choc Days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360521772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Sports Day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875392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Personal Donations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2309264116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Firework Trail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946814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Amazon Smile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4164915922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Non uniform day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80836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Theme Nights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2313812593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Santa Breakfast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274088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Xmas Merchandise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112458700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Easter Trail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933385"/>
                  </a:ext>
                </a:extLst>
              </a:tr>
              <a:tr h="20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Interest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250290726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23,121</a:t>
                      </a: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42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95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Costs incurred and breakdown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57485B5-3268-4B0E-9F56-34F65FEB0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E73598-4724-A364-2516-C5EB3373E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23741"/>
              </p:ext>
            </p:extLst>
          </p:nvPr>
        </p:nvGraphicFramePr>
        <p:xfrm>
          <a:off x="775305" y="1422113"/>
          <a:ext cx="4566716" cy="15879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318262">
                  <a:extLst>
                    <a:ext uri="{9D8B030D-6E8A-4147-A177-3AD203B41FA5}">
                      <a16:colId xmlns:a16="http://schemas.microsoft.com/office/drawing/2014/main" val="2998923243"/>
                    </a:ext>
                  </a:extLst>
                </a:gridCol>
                <a:gridCol w="1248454">
                  <a:extLst>
                    <a:ext uri="{9D8B030D-6E8A-4147-A177-3AD203B41FA5}">
                      <a16:colId xmlns:a16="http://schemas.microsoft.com/office/drawing/2014/main" val="3506306370"/>
                    </a:ext>
                  </a:extLst>
                </a:gridCol>
              </a:tblGrid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Cost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Expense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86874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BSA Admin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26180110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BSA Equipment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620.73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79519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General and consumables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184.50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/>
                </a:tc>
                <a:extLst>
                  <a:ext uri="{0D108BD9-81ED-4DB2-BD59-A6C34878D82A}">
                    <a16:rowId xmlns:a16="http://schemas.microsoft.com/office/drawing/2014/main" val="48854825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933.23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73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86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How funds were spent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650E9B6-BB7B-4A19-8CD8-66823A3F69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728C71-DF79-CB7D-D576-CD55327B7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603891"/>
              </p:ext>
            </p:extLst>
          </p:nvPr>
        </p:nvGraphicFramePr>
        <p:xfrm>
          <a:off x="904775" y="1564640"/>
          <a:ext cx="4554057" cy="420379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305603">
                  <a:extLst>
                    <a:ext uri="{9D8B030D-6E8A-4147-A177-3AD203B41FA5}">
                      <a16:colId xmlns:a16="http://schemas.microsoft.com/office/drawing/2014/main" val="2998923243"/>
                    </a:ext>
                  </a:extLst>
                </a:gridCol>
                <a:gridCol w="1248454">
                  <a:extLst>
                    <a:ext uri="{9D8B030D-6E8A-4147-A177-3AD203B41FA5}">
                      <a16:colId xmlns:a16="http://schemas.microsoft.com/office/drawing/2014/main" val="3506306370"/>
                    </a:ext>
                  </a:extLst>
                </a:gridCol>
              </a:tblGrid>
              <a:tr h="176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Funds spent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Expense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329" marR="3329" marT="3329" marB="39946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86874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 Expenses</a:t>
                      </a:r>
                    </a:p>
                  </a:txBody>
                  <a:tcPr marL="3810" marR="3810" marT="381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-7,187.80</a:t>
                      </a:r>
                    </a:p>
                  </a:txBody>
                  <a:tcPr marL="3810" marR="3810" marT="3810" anchor="b"/>
                </a:tc>
                <a:extLst>
                  <a:ext uri="{0D108BD9-81ED-4DB2-BD59-A6C34878D82A}">
                    <a16:rowId xmlns:a16="http://schemas.microsoft.com/office/drawing/2014/main" val="26180110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Books</a:t>
                      </a:r>
                    </a:p>
                  </a:txBody>
                  <a:tcPr marL="3810" marR="3810" marT="381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-2,166.00</a:t>
                      </a:r>
                    </a:p>
                  </a:txBody>
                  <a:tcPr marL="3810" marR="3810" marT="381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79519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</a:t>
                      </a:r>
                    </a:p>
                  </a:txBody>
                  <a:tcPr marL="3810" marR="3810" marT="381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-1,083.66</a:t>
                      </a:r>
                    </a:p>
                  </a:txBody>
                  <a:tcPr marL="3810" marR="3810" marT="3810" anchor="b"/>
                </a:tc>
                <a:extLst>
                  <a:ext uri="{0D108BD9-81ED-4DB2-BD59-A6C34878D82A}">
                    <a16:rowId xmlns:a16="http://schemas.microsoft.com/office/drawing/2014/main" val="488548251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1</a:t>
                      </a:r>
                    </a:p>
                  </a:txBody>
                  <a:tcPr marL="3810" marR="3810" marT="381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-833.19</a:t>
                      </a:r>
                    </a:p>
                  </a:txBody>
                  <a:tcPr marL="3810" marR="3810" marT="381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73902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2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-1,000.03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033463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3</a:t>
                      </a:r>
                    </a:p>
                  </a:txBody>
                  <a:tcPr marL="3810" marR="3810" marT="381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-973.22</a:t>
                      </a:r>
                    </a:p>
                  </a:txBody>
                  <a:tcPr marL="3810" marR="3810" marT="381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717245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4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-946.16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135617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5</a:t>
                      </a:r>
                    </a:p>
                  </a:txBody>
                  <a:tcPr marL="3810" marR="3810" marT="381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-967.60</a:t>
                      </a:r>
                    </a:p>
                  </a:txBody>
                  <a:tcPr marL="3810" marR="3810" marT="381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611572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6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-999.41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478448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Projects/Initiatives</a:t>
                      </a:r>
                    </a:p>
                  </a:txBody>
                  <a:tcPr marL="3810" marR="3810" marT="381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-1,289.64</a:t>
                      </a:r>
                    </a:p>
                  </a:txBody>
                  <a:tcPr marL="3810" marR="3810" marT="381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886257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outdoor area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-1,235.21</a:t>
                      </a:r>
                    </a:p>
                  </a:txBody>
                  <a:tcPr marL="3810" marR="3810" marT="381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86194"/>
                  </a:ext>
                </a:extLst>
              </a:tr>
              <a:tr h="1764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3810" marR="3810" marT="381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-18,681.92</a:t>
                      </a:r>
                    </a:p>
                  </a:txBody>
                  <a:tcPr marL="3810" marR="3810" marT="381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83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2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933328" cy="13208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Looking Ahead to Academic Year 22/23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37DA15-1DA0-417F-8F51-D14BCD964A2F}"/>
              </a:ext>
            </a:extLst>
          </p:cNvPr>
          <p:cNvSpPr txBox="1">
            <a:spLocks/>
          </p:cNvSpPr>
          <p:nvPr/>
        </p:nvSpPr>
        <p:spPr>
          <a:xfrm>
            <a:off x="1065224" y="2001520"/>
            <a:ext cx="9279466" cy="956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Closing Balance 					    £19,128.23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7B1AAE7-F64F-4638-91E2-50464A50E4EF}"/>
              </a:ext>
            </a:extLst>
          </p:cNvPr>
          <p:cNvSpPr txBox="1">
            <a:spLocks/>
          </p:cNvSpPr>
          <p:nvPr/>
        </p:nvSpPr>
        <p:spPr>
          <a:xfrm>
            <a:off x="1065224" y="2844800"/>
            <a:ext cx="9279466" cy="233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Commitments each Year			  £9,700.00</a:t>
            </a:r>
          </a:p>
          <a:p>
            <a:pPr lvl="1"/>
            <a:r>
              <a:rPr lang="en-GB" sz="3000" dirty="0"/>
              <a:t> </a:t>
            </a:r>
            <a:r>
              <a:rPr lang="en-GB" sz="2200" dirty="0"/>
              <a:t>School Books									   £2,400.00</a:t>
            </a:r>
          </a:p>
          <a:p>
            <a:pPr lvl="1"/>
            <a:r>
              <a:rPr lang="en-GB" sz="2200" dirty="0"/>
              <a:t> Year Group Allowance                				   £7,000.00</a:t>
            </a:r>
          </a:p>
          <a:p>
            <a:pPr lvl="1"/>
            <a:r>
              <a:rPr lang="en-GB" sz="2200" dirty="0"/>
              <a:t> Admin Costs 									      £300.00</a:t>
            </a:r>
          </a:p>
          <a:p>
            <a:pPr marL="457200" lvl="1" indent="0">
              <a:buNone/>
            </a:pPr>
            <a:endParaRPr lang="en-GB" sz="2200" dirty="0">
              <a:ea typeface="+mn-lt"/>
              <a:cs typeface="+mn-lt"/>
            </a:endParaRPr>
          </a:p>
          <a:p>
            <a:pPr lvl="1"/>
            <a:endParaRPr lang="en-GB" sz="2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D204C7-C90D-42AB-B39C-C3AE5C729606}"/>
              </a:ext>
            </a:extLst>
          </p:cNvPr>
          <p:cNvSpPr txBox="1">
            <a:spLocks/>
          </p:cNvSpPr>
          <p:nvPr/>
        </p:nvSpPr>
        <p:spPr>
          <a:xfrm>
            <a:off x="943304" y="5118996"/>
            <a:ext cx="9279466" cy="956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Remaining balance					    £9,428.23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58F3510-CCC9-4550-8B36-AC1D9CBDC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BC969D-ECA8-1567-7D60-10E89FC2E3F4}"/>
              </a:ext>
            </a:extLst>
          </p:cNvPr>
          <p:cNvSpPr txBox="1"/>
          <p:nvPr/>
        </p:nvSpPr>
        <p:spPr>
          <a:xfrm>
            <a:off x="1491343" y="5889171"/>
            <a:ext cx="773974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sz="2800" dirty="0">
                <a:solidFill>
                  <a:srgbClr val="404040"/>
                </a:solidFill>
              </a:rPr>
              <a:t>One off Library Revamp                  £7745.00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054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</TotalTime>
  <Words>423</Words>
  <Application>Microsoft Office PowerPoint</Application>
  <PresentationFormat>Widescreen</PresentationFormat>
  <Paragraphs>121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Brookhurst School Association</vt:lpstr>
      <vt:lpstr>Summary of accounts - Academic Year 21/22</vt:lpstr>
      <vt:lpstr>Money raised and breakdown by event</vt:lpstr>
      <vt:lpstr>Costs incurred and breakdown</vt:lpstr>
      <vt:lpstr>How funds were spent</vt:lpstr>
      <vt:lpstr>Looking Ahead to Academic Year 22/23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Brookhurst School Association</dc:title>
  <dc:creator>James M</dc:creator>
  <cp:lastModifiedBy>G Lindsay BKH</cp:lastModifiedBy>
  <cp:revision>26</cp:revision>
  <dcterms:created xsi:type="dcterms:W3CDTF">2021-10-06T20:01:44Z</dcterms:created>
  <dcterms:modified xsi:type="dcterms:W3CDTF">2022-10-19T13:29:53Z</dcterms:modified>
</cp:coreProperties>
</file>